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329" r:id="rId2"/>
    <p:sldId id="334" r:id="rId3"/>
    <p:sldId id="331" r:id="rId4"/>
    <p:sldId id="330" r:id="rId5"/>
    <p:sldId id="327" r:id="rId6"/>
    <p:sldId id="328" r:id="rId7"/>
    <p:sldId id="301" r:id="rId8"/>
    <p:sldId id="333" r:id="rId9"/>
    <p:sldId id="302" r:id="rId10"/>
    <p:sldId id="303" r:id="rId11"/>
    <p:sldId id="304" r:id="rId12"/>
    <p:sldId id="305" r:id="rId13"/>
    <p:sldId id="292" r:id="rId14"/>
    <p:sldId id="293" r:id="rId15"/>
    <p:sldId id="294" r:id="rId16"/>
    <p:sldId id="295" r:id="rId17"/>
    <p:sldId id="296" r:id="rId18"/>
    <p:sldId id="297" r:id="rId19"/>
    <p:sldId id="298" r:id="rId20"/>
    <p:sldId id="299" r:id="rId21"/>
    <p:sldId id="262" r:id="rId22"/>
    <p:sldId id="265" r:id="rId23"/>
    <p:sldId id="266" r:id="rId24"/>
    <p:sldId id="291" r:id="rId25"/>
    <p:sldId id="269" r:id="rId26"/>
    <p:sldId id="306" r:id="rId27"/>
    <p:sldId id="307" r:id="rId28"/>
    <p:sldId id="308" r:id="rId29"/>
    <p:sldId id="309" r:id="rId30"/>
    <p:sldId id="310" r:id="rId31"/>
    <p:sldId id="311" r:id="rId32"/>
    <p:sldId id="312" r:id="rId33"/>
    <p:sldId id="313" r:id="rId34"/>
    <p:sldId id="314" r:id="rId35"/>
    <p:sldId id="315" r:id="rId36"/>
    <p:sldId id="316" r:id="rId37"/>
    <p:sldId id="317" r:id="rId38"/>
    <p:sldId id="318" r:id="rId39"/>
    <p:sldId id="319" r:id="rId40"/>
    <p:sldId id="320" r:id="rId41"/>
    <p:sldId id="321" r:id="rId42"/>
    <p:sldId id="322" r:id="rId43"/>
    <p:sldId id="323" r:id="rId44"/>
    <p:sldId id="325" r:id="rId45"/>
    <p:sldId id="332" r:id="rId46"/>
    <p:sldId id="336" r:id="rId47"/>
    <p:sldId id="335" r:id="rId48"/>
    <p:sldId id="337" r:id="rId49"/>
    <p:sldId id="326" r:id="rId5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709" autoAdjust="0"/>
  </p:normalViewPr>
  <p:slideViewPr>
    <p:cSldViewPr>
      <p:cViewPr>
        <p:scale>
          <a:sx n="77" d="100"/>
          <a:sy n="77" d="100"/>
        </p:scale>
        <p:origin x="-1176"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8" name="Espace réservé de la date 27"/>
          <p:cNvSpPr>
            <a:spLocks noGrp="1"/>
          </p:cNvSpPr>
          <p:nvPr>
            <p:ph type="dt" sz="half" idx="10"/>
          </p:nvPr>
        </p:nvSpPr>
        <p:spPr/>
        <p:txBody>
          <a:bodyPr/>
          <a:lstStyle>
            <a:extLst/>
          </a:lstStyle>
          <a:p>
            <a:fld id="{B1BA3441-221A-44C3-A8A9-401A19663098}" type="datetimeFigureOut">
              <a:rPr lang="fr-FR" smtClean="0"/>
              <a:pPr/>
              <a:t>01/07/2015</a:t>
            </a:fld>
            <a:endParaRPr lang="fr-FR"/>
          </a:p>
        </p:txBody>
      </p:sp>
      <p:sp>
        <p:nvSpPr>
          <p:cNvPr id="17" name="Espace réservé du pied de page 16"/>
          <p:cNvSpPr>
            <a:spLocks noGrp="1"/>
          </p:cNvSpPr>
          <p:nvPr>
            <p:ph type="ftr" sz="quarter" idx="11"/>
          </p:nvPr>
        </p:nvSpPr>
        <p:spPr/>
        <p:txBody>
          <a:bodyPr/>
          <a:lstStyle>
            <a:extLst/>
          </a:lstStyle>
          <a:p>
            <a:endParaRPr lang="fr-FR"/>
          </a:p>
        </p:txBody>
      </p:sp>
      <p:sp>
        <p:nvSpPr>
          <p:cNvPr id="29" name="Espace réservé du numéro de diapositive 28"/>
          <p:cNvSpPr>
            <a:spLocks noGrp="1"/>
          </p:cNvSpPr>
          <p:nvPr>
            <p:ph type="sldNum" sz="quarter" idx="12"/>
          </p:nvPr>
        </p:nvSpPr>
        <p:spPr/>
        <p:txBody>
          <a:bodyPr/>
          <a:lstStyle>
            <a:extLst/>
          </a:lstStyle>
          <a:p>
            <a:fld id="{65E76B82-85F5-47B0-8036-FAC58D4090DB}" type="slidenum">
              <a:rPr lang="fr-FR" smtClean="0"/>
              <a:pPr/>
              <a:t>‹Nº›</a:t>
            </a:fld>
            <a:endParaRPr lang="fr-FR"/>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r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fr-FR" smtClean="0"/>
              <a:t>Cliquez pour modifier le style du titre</a:t>
            </a:r>
            <a:endParaRPr kumimoji="0" lang="en-US"/>
          </a:p>
        </p:txBody>
      </p:sp>
      <p:sp>
        <p:nvSpPr>
          <p:cNvPr id="9" name="Sous-titr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B1BA3441-221A-44C3-A8A9-401A19663098}" type="datetimeFigureOut">
              <a:rPr lang="fr-FR" smtClean="0"/>
              <a:pPr/>
              <a:t>01/07/2015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65E76B82-85F5-47B0-8036-FAC58D4090DB}" type="slidenum">
              <a:rPr lang="fr-FR" smtClean="0"/>
              <a:pPr/>
              <a:t>‹Nº›</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981200" cy="5851525"/>
          </a:xfrm>
        </p:spPr>
        <p:txBody>
          <a:bodyPr vert="eaVert" anchor="ct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274639"/>
            <a:ext cx="58674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B1BA3441-221A-44C3-A8A9-401A19663098}" type="datetimeFigureOut">
              <a:rPr lang="fr-FR" smtClean="0"/>
              <a:pPr/>
              <a:t>01/07/2015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65E76B82-85F5-47B0-8036-FAC58D4090DB}" type="slidenum">
              <a:rPr lang="fr-FR" smtClean="0"/>
              <a:pPr/>
              <a:t>‹Nº›</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B1BA3441-221A-44C3-A8A9-401A19663098}" type="datetimeFigureOut">
              <a:rPr lang="fr-FR" smtClean="0"/>
              <a:pPr/>
              <a:t>01/07/2015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65E76B82-85F5-47B0-8036-FAC58D4090DB}" type="slidenum">
              <a:rPr lang="fr-FR" smtClean="0"/>
              <a:pPr/>
              <a:t>‹Nº›</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4" name="Forme libre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orme libre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orme libre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orme libre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orme libre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orme libre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orme libre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orme libre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orme libre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orme libre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orme libre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orme libre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orme libre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orme libre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orme libre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Espace réservé du texte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B1BA3441-221A-44C3-A8A9-401A19663098}" type="datetimeFigureOut">
              <a:rPr lang="fr-FR" smtClean="0"/>
              <a:pPr/>
              <a:t>01/07/2015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65E76B82-85F5-47B0-8036-FAC58D4090DB}" type="slidenum">
              <a:rPr lang="fr-FR" smtClean="0"/>
              <a:pPr/>
              <a:t>‹Nº›</a:t>
            </a:fld>
            <a:endParaRPr lang="fr-FR"/>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fr-FR" smtClean="0"/>
              <a:t>Cliquez pour modifier le style du titre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512064"/>
            <a:ext cx="8229600" cy="9144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B1BA3441-221A-44C3-A8A9-401A19663098}" type="datetimeFigureOut">
              <a:rPr lang="fr-FR" smtClean="0"/>
              <a:pPr/>
              <a:t>01/07/2015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65E76B82-85F5-47B0-8036-FAC58D4090DB}" type="slidenum">
              <a:rPr lang="fr-FR" smtClean="0"/>
              <a:pPr/>
              <a:t>‹Nº›</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504824" y="512064"/>
            <a:ext cx="7772400" cy="914400"/>
          </a:xfrm>
        </p:spPr>
        <p:txBody>
          <a:bodyPr anchor="t"/>
          <a:lstStyle>
            <a:lvl1pPr>
              <a:defRPr sz="400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B1BA3441-221A-44C3-A8A9-401A19663098}" type="datetimeFigureOut">
              <a:rPr lang="fr-FR" smtClean="0"/>
              <a:pPr/>
              <a:t>01/07/2015</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65E76B82-85F5-47B0-8036-FAC58D4090DB}" type="slidenum">
              <a:rPr lang="fr-FR" smtClean="0"/>
              <a:pPr/>
              <a:t>‹Nº›</a:t>
            </a:fld>
            <a:endParaRPr lang="fr-FR"/>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914400" y="512064"/>
            <a:ext cx="7772400" cy="914400"/>
          </a:xfrm>
        </p:spPr>
        <p:txBody>
          <a:bodyPr/>
          <a:lstStyle>
            <a:lvl1pPr>
              <a:defRPr sz="4000" cap="none" baseline="0"/>
            </a:lvl1pPr>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B1BA3441-221A-44C3-A8A9-401A19663098}" type="datetimeFigureOut">
              <a:rPr lang="fr-FR" smtClean="0"/>
              <a:pPr/>
              <a:t>01/07/2015</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65E76B82-85F5-47B0-8036-FAC58D4090DB}" type="slidenum">
              <a:rPr lang="fr-FR" smtClean="0"/>
              <a:pPr/>
              <a:t>‹Nº›</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B1BA3441-221A-44C3-A8A9-401A19663098}" type="datetimeFigureOut">
              <a:rPr lang="fr-FR" smtClean="0"/>
              <a:pPr/>
              <a:t>01/07/2015</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65E76B82-85F5-47B0-8036-FAC58D4090DB}" type="slidenum">
              <a:rPr lang="fr-FR" smtClean="0"/>
              <a:pPr/>
              <a:t>‹Nº›</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273050"/>
            <a:ext cx="8229600" cy="1162050"/>
          </a:xfrm>
        </p:spPr>
        <p:txBody>
          <a:bodyPr anchor="ctr"/>
          <a:lstStyle>
            <a:lvl1pPr algn="l">
              <a:buNone/>
              <a:defRPr sz="3600" b="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B1BA3441-221A-44C3-A8A9-401A19663098}" type="datetimeFigureOut">
              <a:rPr lang="fr-FR" smtClean="0"/>
              <a:pPr/>
              <a:t>01/07/2015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65E76B82-85F5-47B0-8036-FAC58D4090DB}" type="slidenum">
              <a:rPr lang="fr-FR" smtClean="0"/>
              <a:pPr/>
              <a:t>‹Nº›</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Connecteur droit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e 9"/>
          <p:cNvGrpSpPr/>
          <p:nvPr/>
        </p:nvGrpSpPr>
        <p:grpSpPr>
          <a:xfrm rot="5400000">
            <a:off x="8514581" y="1219200"/>
            <a:ext cx="132763" cy="128466"/>
            <a:chOff x="6668087" y="1297746"/>
            <a:chExt cx="161840" cy="156602"/>
          </a:xfrm>
        </p:grpSpPr>
        <p:cxnSp>
          <p:nvCxnSpPr>
            <p:cNvPr id="15" name="Connecteur droit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r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fr-FR" smtClean="0"/>
              <a:t>Cliquez sur l'icône pour ajouter une image</a:t>
            </a:r>
            <a:endParaRPr kumimoji="0" lang="en-US"/>
          </a:p>
        </p:txBody>
      </p:sp>
      <p:sp>
        <p:nvSpPr>
          <p:cNvPr id="4" name="Espace réservé du texte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grpSp>
        <p:nvGrpSpPr>
          <p:cNvPr id="14" name="Groupe 13"/>
          <p:cNvGrpSpPr/>
          <p:nvPr/>
        </p:nvGrpSpPr>
        <p:grpSpPr>
          <a:xfrm rot="5400000">
            <a:off x="8666981" y="1371600"/>
            <a:ext cx="132763" cy="128466"/>
            <a:chOff x="6668087" y="1297746"/>
            <a:chExt cx="161840" cy="156602"/>
          </a:xfrm>
        </p:grpSpPr>
        <p:cxnSp>
          <p:nvCxnSpPr>
            <p:cNvPr id="11" name="Connecteur droit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e 17"/>
          <p:cNvGrpSpPr/>
          <p:nvPr/>
        </p:nvGrpSpPr>
        <p:grpSpPr>
          <a:xfrm rot="5400000">
            <a:off x="8320088" y="1474763"/>
            <a:ext cx="132763" cy="128466"/>
            <a:chOff x="6668087" y="1297746"/>
            <a:chExt cx="161840" cy="156602"/>
          </a:xfrm>
        </p:grpSpPr>
        <p:cxnSp>
          <p:nvCxnSpPr>
            <p:cNvPr id="19" name="Connecteur droit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Espace réservé de la date 4"/>
          <p:cNvSpPr>
            <a:spLocks noGrp="1"/>
          </p:cNvSpPr>
          <p:nvPr>
            <p:ph type="dt" sz="half" idx="10"/>
          </p:nvPr>
        </p:nvSpPr>
        <p:spPr>
          <a:xfrm>
            <a:off x="6477000" y="55499"/>
            <a:ext cx="2133600" cy="365125"/>
          </a:xfrm>
        </p:spPr>
        <p:txBody>
          <a:bodyPr/>
          <a:lstStyle>
            <a:extLst/>
          </a:lstStyle>
          <a:p>
            <a:fld id="{B1BA3441-221A-44C3-A8A9-401A19663098}" type="datetimeFigureOut">
              <a:rPr lang="fr-FR" smtClean="0"/>
              <a:pPr/>
              <a:t>01/07/2015</a:t>
            </a:fld>
            <a:endParaRPr lang="fr-FR"/>
          </a:p>
        </p:txBody>
      </p:sp>
      <p:sp>
        <p:nvSpPr>
          <p:cNvPr id="6" name="Espace réservé du pied de page 5"/>
          <p:cNvSpPr>
            <a:spLocks noGrp="1"/>
          </p:cNvSpPr>
          <p:nvPr>
            <p:ph type="ftr" sz="quarter" idx="11"/>
          </p:nvPr>
        </p:nvSpPr>
        <p:spPr>
          <a:xfrm>
            <a:off x="914400" y="55499"/>
            <a:ext cx="5562600" cy="365125"/>
          </a:xfrm>
        </p:spPr>
        <p:txBody>
          <a:bodyPr/>
          <a:lstStyle>
            <a:extLst/>
          </a:lstStyle>
          <a:p>
            <a:endParaRPr lang="fr-FR"/>
          </a:p>
        </p:txBody>
      </p:sp>
      <p:sp>
        <p:nvSpPr>
          <p:cNvPr id="7" name="Espace réservé du numéro de diapositive 6"/>
          <p:cNvSpPr>
            <a:spLocks noGrp="1"/>
          </p:cNvSpPr>
          <p:nvPr>
            <p:ph type="sldNum" sz="quarter" idx="12"/>
          </p:nvPr>
        </p:nvSpPr>
        <p:spPr>
          <a:xfrm>
            <a:off x="8610600" y="55499"/>
            <a:ext cx="457200" cy="365125"/>
          </a:xfrm>
        </p:spPr>
        <p:txBody>
          <a:bodyPr/>
          <a:lstStyle>
            <a:extLst/>
          </a:lstStyle>
          <a:p>
            <a:fld id="{65E76B82-85F5-47B0-8036-FAC58D4090DB}" type="slidenum">
              <a:rPr lang="fr-FR" smtClean="0"/>
              <a:pPr/>
              <a:t>‹Nº›</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Espace réservé du titre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B1BA3441-221A-44C3-A8A9-401A19663098}" type="datetimeFigureOut">
              <a:rPr lang="fr-FR" smtClean="0"/>
              <a:pPr/>
              <a:t>01/07/2015</a:t>
            </a:fld>
            <a:endParaRPr lang="fr-FR"/>
          </a:p>
        </p:txBody>
      </p:sp>
      <p:sp>
        <p:nvSpPr>
          <p:cNvPr id="3" name="Espace réservé du pied de page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fr-FR"/>
          </a:p>
        </p:txBody>
      </p:sp>
      <p:sp>
        <p:nvSpPr>
          <p:cNvPr id="23" name="Espace réservé du numéro de diapositive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65E76B82-85F5-47B0-8036-FAC58D4090DB}" type="slidenum">
              <a:rPr lang="fr-FR" smtClean="0"/>
              <a:pPr/>
              <a:t>‹Nº›</a:t>
            </a:fld>
            <a:endParaRPr lang="fr-F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7.xml"/><Relationship Id="rId4" Type="http://schemas.openxmlformats.org/officeDocument/2006/relationships/image" Target="../media/image53.jpg"/></Relationships>
</file>

<file path=ppt/slides/_rels/slide48.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0962"/>
            <a:ext cx="9144000" cy="6696075"/>
          </a:xfrm>
          <a:prstGeom prst="rect">
            <a:avLst/>
          </a:prstGeom>
        </p:spPr>
      </p:pic>
    </p:spTree>
    <p:extLst>
      <p:ext uri="{BB962C8B-B14F-4D97-AF65-F5344CB8AC3E}">
        <p14:creationId xmlns:p14="http://schemas.microsoft.com/office/powerpoint/2010/main" val="2738594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4725144"/>
            <a:ext cx="8748464" cy="1938992"/>
          </a:xfrm>
          <a:prstGeom prst="rect">
            <a:avLst/>
          </a:prstGeom>
        </p:spPr>
        <p:txBody>
          <a:bodyPr wrap="square">
            <a:spAutoFit/>
          </a:bodyPr>
          <a:lstStyle/>
          <a:p>
            <a:pPr algn="just"/>
            <a:r>
              <a:rPr lang="es-ES" sz="2000" b="1" dirty="0">
                <a:latin typeface="Comic Sans MS" panose="030F0702030302020204" pitchFamily="66" charset="0"/>
              </a:rPr>
              <a:t>Tal como algunos medios han analizado con anterioridad, el pontífice expresa en este texto una enorme preocupación por el cambio climático; pero también va mucho más lejos y hace un planteamiento importante sobre cómo es que éste y otros fenómenos son un reflejo de los acelerados modelos de producción y consumo ejercidos por los seres humanos y por consecuencia del deterioro del medio </a:t>
            </a:r>
            <a:r>
              <a:rPr lang="es-ES" sz="2000" b="1" dirty="0" smtClean="0">
                <a:latin typeface="Comic Sans MS" panose="030F0702030302020204" pitchFamily="66" charset="0"/>
              </a:rPr>
              <a:t>ambiente.</a:t>
            </a:r>
            <a:endParaRPr lang="fr-CA" sz="2000" b="1" dirty="0">
              <a:latin typeface="Comic Sans MS" panose="030F0702030302020204" pitchFamily="66" charset="0"/>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296" y="476672"/>
            <a:ext cx="8064896" cy="3816424"/>
          </a:xfrm>
          <a:prstGeom prst="rect">
            <a:avLst/>
          </a:prstGeom>
        </p:spPr>
      </p:pic>
    </p:spTree>
    <p:extLst>
      <p:ext uri="{BB962C8B-B14F-4D97-AF65-F5344CB8AC3E}">
        <p14:creationId xmlns:p14="http://schemas.microsoft.com/office/powerpoint/2010/main" val="350255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4437112"/>
            <a:ext cx="8280920" cy="2123658"/>
          </a:xfrm>
          <a:prstGeom prst="rect">
            <a:avLst/>
          </a:prstGeom>
        </p:spPr>
        <p:txBody>
          <a:bodyPr wrap="square">
            <a:spAutoFit/>
          </a:bodyPr>
          <a:lstStyle/>
          <a:p>
            <a:pPr algn="just"/>
            <a:r>
              <a:rPr lang="es-ES" sz="2200" b="1" dirty="0">
                <a:latin typeface="Comic Sans MS" panose="030F0702030302020204" pitchFamily="66" charset="0"/>
              </a:rPr>
              <a:t>El líder de la iglesia católica destaca la importancia de observar la crisis, no como dos problemas separados, sino como uno solo de dimensiones ambientales y sociales, ya que el deterioro ambiental afecta de forma directa a las comunidades vulnerables, su cultura y su acceso a servicios básicos, principalmente de sanidad y agua </a:t>
            </a:r>
            <a:r>
              <a:rPr lang="es-ES" sz="2200" b="1" dirty="0" smtClean="0">
                <a:latin typeface="Comic Sans MS" panose="030F0702030302020204" pitchFamily="66" charset="0"/>
              </a:rPr>
              <a:t>potable.</a:t>
            </a:r>
            <a:endParaRPr lang="fr-CA" sz="2200" b="1" dirty="0">
              <a:latin typeface="Comic Sans MS" panose="030F0702030302020204" pitchFamily="66" charset="0"/>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260648"/>
            <a:ext cx="7848872" cy="3816424"/>
          </a:xfrm>
          <a:prstGeom prst="rect">
            <a:avLst/>
          </a:prstGeom>
        </p:spPr>
      </p:pic>
    </p:spTree>
    <p:extLst>
      <p:ext uri="{BB962C8B-B14F-4D97-AF65-F5344CB8AC3E}">
        <p14:creationId xmlns:p14="http://schemas.microsoft.com/office/powerpoint/2010/main" val="1484003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16632"/>
            <a:ext cx="3744416" cy="6740307"/>
          </a:xfrm>
          <a:prstGeom prst="rect">
            <a:avLst/>
          </a:prstGeom>
        </p:spPr>
        <p:txBody>
          <a:bodyPr wrap="square">
            <a:spAutoFit/>
          </a:bodyPr>
          <a:lstStyle/>
          <a:p>
            <a:pPr algn="just"/>
            <a:r>
              <a:rPr lang="es-ES" b="1" dirty="0">
                <a:latin typeface="Comic Sans MS" panose="030F0702030302020204" pitchFamily="66" charset="0"/>
              </a:rPr>
              <a:t>Muchos rechazan cualquier texto venido de la mano del papa por considerarlo religioso, sin embargo, la encíclica que ahora se publica es también un documento que procede de la pluma de uno de los grandes líderes globales; por lo que más allá de sus referencias teológicas, constituye también un fuerte señalamiento a gobiernos, compañías e individuos, una crítica dura a nuestra voraz forma de consumir, a la deshumanización engendrada de ello y al velado suicidio colectivo devenido de nuestra rapiña ciega para con los recursos de un planeta que cada día se acerca más a su muerte, y con ello, al fin de nuestra casa común ¿Estamos a tiempo aún de cambiar este </a:t>
            </a:r>
            <a:r>
              <a:rPr lang="es-ES" b="1" dirty="0" smtClean="0">
                <a:latin typeface="Comic Sans MS" panose="030F0702030302020204" pitchFamily="66" charset="0"/>
              </a:rPr>
              <a:t>destino?</a:t>
            </a:r>
            <a:endParaRPr lang="fr-CA" b="1" dirty="0">
              <a:latin typeface="Comic Sans MS" panose="030F0702030302020204" pitchFamily="66" charset="0"/>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6016" y="260648"/>
            <a:ext cx="3810000" cy="6181725"/>
          </a:xfrm>
          <a:prstGeom prst="rect">
            <a:avLst/>
          </a:prstGeom>
        </p:spPr>
      </p:pic>
    </p:spTree>
    <p:extLst>
      <p:ext uri="{BB962C8B-B14F-4D97-AF65-F5344CB8AC3E}">
        <p14:creationId xmlns:p14="http://schemas.microsoft.com/office/powerpoint/2010/main" val="2351904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620688"/>
            <a:ext cx="6191250" cy="428625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1143669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3386182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88290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1100365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2566292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1720951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075040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1661052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095375"/>
            <a:ext cx="6858000" cy="466725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14735865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924668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2353927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1169732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Tree>
    <p:extLst>
      <p:ext uri="{BB962C8B-B14F-4D97-AF65-F5344CB8AC3E}">
        <p14:creationId xmlns:p14="http://schemas.microsoft.com/office/powerpoint/2010/main" val="2531362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22133778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5149917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19946937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33795589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27435901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34098507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29649839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32252772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23349468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226986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88640"/>
            <a:ext cx="7992888" cy="2232248"/>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2636912"/>
            <a:ext cx="7239000" cy="4102100"/>
          </a:xfrm>
          <a:prstGeom prst="rect">
            <a:avLst/>
          </a:prstGeom>
        </p:spPr>
      </p:pic>
    </p:spTree>
    <p:extLst>
      <p:ext uri="{BB962C8B-B14F-4D97-AF65-F5344CB8AC3E}">
        <p14:creationId xmlns:p14="http://schemas.microsoft.com/office/powerpoint/2010/main" val="502676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25489118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28175892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20692332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375" y="1285875"/>
            <a:ext cx="6191250" cy="4286250"/>
          </a:xfrm>
          <a:prstGeom prst="rect">
            <a:avLst/>
          </a:prstGeom>
        </p:spPr>
      </p:pic>
    </p:spTree>
    <p:extLst>
      <p:ext uri="{BB962C8B-B14F-4D97-AF65-F5344CB8AC3E}">
        <p14:creationId xmlns:p14="http://schemas.microsoft.com/office/powerpoint/2010/main" val="30482873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952500"/>
            <a:ext cx="7239000" cy="4953000"/>
          </a:xfrm>
          <a:prstGeom prst="rect">
            <a:avLst/>
          </a:prstGeom>
        </p:spPr>
      </p:pic>
    </p:spTree>
    <p:extLst>
      <p:ext uri="{BB962C8B-B14F-4D97-AF65-F5344CB8AC3E}">
        <p14:creationId xmlns:p14="http://schemas.microsoft.com/office/powerpoint/2010/main" val="28621847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22149"/>
            <a:ext cx="9144000" cy="5013702"/>
          </a:xfrm>
          <a:prstGeom prst="rect">
            <a:avLst/>
          </a:prstGeom>
        </p:spPr>
      </p:pic>
    </p:spTree>
    <p:extLst>
      <p:ext uri="{BB962C8B-B14F-4D97-AF65-F5344CB8AC3E}">
        <p14:creationId xmlns:p14="http://schemas.microsoft.com/office/powerpoint/2010/main" val="12761189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6550" y="0"/>
            <a:ext cx="5050900" cy="6858000"/>
          </a:xfrm>
          <a:prstGeom prst="rect">
            <a:avLst/>
          </a:prstGeom>
        </p:spPr>
      </p:pic>
    </p:spTree>
    <p:extLst>
      <p:ext uri="{BB962C8B-B14F-4D97-AF65-F5344CB8AC3E}">
        <p14:creationId xmlns:p14="http://schemas.microsoft.com/office/powerpoint/2010/main" val="37043163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1960" y="3789040"/>
            <a:ext cx="4816302" cy="2667000"/>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836712"/>
            <a:ext cx="3586758" cy="4562475"/>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1960" y="187959"/>
            <a:ext cx="4681364" cy="3429000"/>
          </a:xfrm>
          <a:prstGeom prst="rect">
            <a:avLst/>
          </a:prstGeom>
        </p:spPr>
      </p:pic>
    </p:spTree>
    <p:extLst>
      <p:ext uri="{BB962C8B-B14F-4D97-AF65-F5344CB8AC3E}">
        <p14:creationId xmlns:p14="http://schemas.microsoft.com/office/powerpoint/2010/main" val="17949902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620688"/>
            <a:ext cx="4893222" cy="5616624"/>
          </a:xfrm>
          <a:prstGeom prst="rect">
            <a:avLst/>
          </a:prstGeom>
        </p:spPr>
      </p:pic>
    </p:spTree>
    <p:extLst>
      <p:ext uri="{BB962C8B-B14F-4D97-AF65-F5344CB8AC3E}">
        <p14:creationId xmlns:p14="http://schemas.microsoft.com/office/powerpoint/2010/main" val="42531663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09750"/>
            <a:ext cx="9144000" cy="3238500"/>
          </a:xfrm>
          <a:prstGeom prst="rect">
            <a:avLst/>
          </a:prstGeom>
        </p:spPr>
      </p:pic>
    </p:spTree>
    <p:extLst>
      <p:ext uri="{BB962C8B-B14F-4D97-AF65-F5344CB8AC3E}">
        <p14:creationId xmlns:p14="http://schemas.microsoft.com/office/powerpoint/2010/main" val="2839574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404664"/>
            <a:ext cx="5334000" cy="2781300"/>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96" y="3645024"/>
            <a:ext cx="5334000" cy="2781300"/>
          </a:xfrm>
          <a:prstGeom prst="rect">
            <a:avLst/>
          </a:prstGeom>
        </p:spPr>
      </p:pic>
    </p:spTree>
    <p:extLst>
      <p:ext uri="{BB962C8B-B14F-4D97-AF65-F5344CB8AC3E}">
        <p14:creationId xmlns:p14="http://schemas.microsoft.com/office/powerpoint/2010/main" val="14489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Tree>
    <p:extLst>
      <p:ext uri="{BB962C8B-B14F-4D97-AF65-F5344CB8AC3E}">
        <p14:creationId xmlns:p14="http://schemas.microsoft.com/office/powerpoint/2010/main" val="196660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260648"/>
            <a:ext cx="8352928" cy="461665"/>
          </a:xfrm>
          <a:prstGeom prst="rect">
            <a:avLst/>
          </a:prstGeom>
        </p:spPr>
        <p:txBody>
          <a:bodyPr wrap="square">
            <a:spAutoFit/>
          </a:bodyPr>
          <a:lstStyle/>
          <a:p>
            <a:pPr algn="ctr"/>
            <a:r>
              <a:rPr lang="es-ES" sz="2400" b="1" dirty="0">
                <a:solidFill>
                  <a:srgbClr val="FF0000"/>
                </a:solidFill>
                <a:latin typeface="Comic Sans MS" panose="030F0702030302020204" pitchFamily="66" charset="0"/>
              </a:rPr>
              <a:t>30 frases de la encíclica “verde” del papa Francisco</a:t>
            </a:r>
            <a:endParaRPr lang="fr-CA" sz="2400" b="1" dirty="0">
              <a:solidFill>
                <a:srgbClr val="FF0000"/>
              </a:solidFill>
              <a:latin typeface="Comic Sans MS" panose="030F0702030302020204" pitchFamily="66" charset="0"/>
            </a:endParaRPr>
          </a:p>
        </p:txBody>
      </p:sp>
      <p:sp>
        <p:nvSpPr>
          <p:cNvPr id="3" name="Rectangle 2"/>
          <p:cNvSpPr/>
          <p:nvPr/>
        </p:nvSpPr>
        <p:spPr>
          <a:xfrm>
            <a:off x="251520" y="3861048"/>
            <a:ext cx="8640960" cy="2862322"/>
          </a:xfrm>
          <a:prstGeom prst="rect">
            <a:avLst/>
          </a:prstGeom>
        </p:spPr>
        <p:txBody>
          <a:bodyPr wrap="square">
            <a:spAutoFit/>
          </a:bodyPr>
          <a:lstStyle/>
          <a:p>
            <a:pPr algn="just"/>
            <a:r>
              <a:rPr lang="es-ES" b="1" dirty="0">
                <a:latin typeface="Comic Sans MS" panose="030F0702030302020204" pitchFamily="66" charset="0"/>
              </a:rPr>
              <a:t>Conoce los importantes elementos sobre sustentabilidad que el papa incorporó en su </a:t>
            </a:r>
            <a:r>
              <a:rPr lang="es-ES" b="1" dirty="0" smtClean="0">
                <a:latin typeface="Comic Sans MS" panose="030F0702030302020204" pitchFamily="66" charset="0"/>
              </a:rPr>
              <a:t>encíclica</a:t>
            </a:r>
          </a:p>
          <a:p>
            <a:pPr algn="just"/>
            <a:endParaRPr lang="es-ES" b="1" dirty="0">
              <a:latin typeface="Comic Sans MS" panose="030F0702030302020204" pitchFamily="66" charset="0"/>
            </a:endParaRPr>
          </a:p>
          <a:p>
            <a:pPr algn="just"/>
            <a:r>
              <a:rPr lang="es-ES" b="1" dirty="0">
                <a:latin typeface="Comic Sans MS" panose="030F0702030302020204" pitchFamily="66" charset="0"/>
              </a:rPr>
              <a:t>Tras la publicación de la encíclica Laudato si: Sobre el cuidado de la casa común, escrita íntegramente por el Papa Francisco y dada a conocer al mundo por el vaticano el pasado 18 de junio, el impacto de las palabras del pontífice ha sido profundo tanto en los medios de comunicación, como en la sociedad en general; destacando no por su carácter religioso, sino por el elevado compromiso social y ambiental que han distinguido al líder mundial desde el inicio</a:t>
            </a:r>
            <a:r>
              <a:rPr lang="es-ES" dirty="0"/>
              <a:t>.</a:t>
            </a:r>
            <a:endParaRPr lang="es-ES" dirty="0">
              <a:effectLst/>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670483"/>
            <a:ext cx="4572000" cy="3169469"/>
          </a:xfrm>
          <a:prstGeom prst="rect">
            <a:avLst/>
          </a:prstGeom>
        </p:spPr>
      </p:pic>
    </p:spTree>
    <p:extLst>
      <p:ext uri="{BB962C8B-B14F-4D97-AF65-F5344CB8AC3E}">
        <p14:creationId xmlns:p14="http://schemas.microsoft.com/office/powerpoint/2010/main" val="3842948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4221088"/>
            <a:ext cx="7776863" cy="2476500"/>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3499" y="188640"/>
            <a:ext cx="6477000" cy="3638550"/>
          </a:xfrm>
          <a:prstGeom prst="rect">
            <a:avLst/>
          </a:prstGeom>
        </p:spPr>
      </p:pic>
    </p:spTree>
    <p:extLst>
      <p:ext uri="{BB962C8B-B14F-4D97-AF65-F5344CB8AC3E}">
        <p14:creationId xmlns:p14="http://schemas.microsoft.com/office/powerpoint/2010/main" val="929041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20072" y="404664"/>
            <a:ext cx="3707904" cy="6524863"/>
          </a:xfrm>
          <a:prstGeom prst="rect">
            <a:avLst/>
          </a:prstGeom>
        </p:spPr>
        <p:txBody>
          <a:bodyPr wrap="square">
            <a:spAutoFit/>
          </a:bodyPr>
          <a:lstStyle/>
          <a:p>
            <a:pPr algn="just"/>
            <a:r>
              <a:rPr lang="es-ES" sz="2200" b="1" dirty="0">
                <a:latin typeface="Comic Sans MS" panose="030F0702030302020204" pitchFamily="66" charset="0"/>
              </a:rPr>
              <a:t>La llamada encíclica verde, constituye un llamado de atención importante a individuos, gobiernos, empresas y organizaciones para adquirir un compromiso integral con el desarrollo sustentable; no se trata únicamente de un documento sobre el medio ambiente, sino de la forma en que hombres y mujeres nos relacionamos con nuestro entorno y cómo esta relación impacta también la calidad de vida de la familia </a:t>
            </a:r>
            <a:r>
              <a:rPr lang="es-ES" sz="2200" b="1" dirty="0" smtClean="0">
                <a:latin typeface="Comic Sans MS" panose="030F0702030302020204" pitchFamily="66" charset="0"/>
              </a:rPr>
              <a:t>humana.</a:t>
            </a:r>
            <a:endParaRPr lang="fr-CA" sz="2200" b="1" dirty="0">
              <a:latin typeface="Comic Sans MS" panose="030F0702030302020204" pitchFamily="66" charset="0"/>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266795"/>
            <a:ext cx="4800600" cy="4800600"/>
          </a:xfrm>
          <a:prstGeom prst="rect">
            <a:avLst/>
          </a:prstGeom>
        </p:spPr>
      </p:pic>
    </p:spTree>
    <p:extLst>
      <p:ext uri="{BB962C8B-B14F-4D97-AF65-F5344CB8AC3E}">
        <p14:creationId xmlns:p14="http://schemas.microsoft.com/office/powerpoint/2010/main" val="17343996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étro">
  <a:themeElements>
    <a:clrScheme name="Mé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é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425</TotalTime>
  <Words>329</Words>
  <Application>Microsoft Office PowerPoint</Application>
  <PresentationFormat>Presentación en pantalla (4:3)</PresentationFormat>
  <Paragraphs>8</Paragraphs>
  <Slides>49</Slides>
  <Notes>0</Notes>
  <HiddenSlides>0</HiddenSlides>
  <MMClips>0</MMClips>
  <ScaleCrop>false</ScaleCrop>
  <HeadingPairs>
    <vt:vector size="4" baseType="variant">
      <vt:variant>
        <vt:lpstr>Tema</vt:lpstr>
      </vt:variant>
      <vt:variant>
        <vt:i4>1</vt:i4>
      </vt:variant>
      <vt:variant>
        <vt:lpstr>Títulos de diapositiva</vt:lpstr>
      </vt:variant>
      <vt:variant>
        <vt:i4>49</vt:i4>
      </vt:variant>
    </vt:vector>
  </HeadingPairs>
  <TitlesOfParts>
    <vt:vector size="50" baseType="lpstr">
      <vt:lpstr>Métro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MARCEL-A</dc:creator>
  <cp:lastModifiedBy>M</cp:lastModifiedBy>
  <cp:revision>64</cp:revision>
  <dcterms:created xsi:type="dcterms:W3CDTF">2015-02-08T19:31:35Z</dcterms:created>
  <dcterms:modified xsi:type="dcterms:W3CDTF">2015-07-01T15:12:34Z</dcterms:modified>
</cp:coreProperties>
</file>